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spostare la diapositiva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2000" b="0" strike="noStrike" spc="-1">
                <a:latin typeface="Arial"/>
              </a:rPr>
              <a:t>Fai clic per modificare il formato delle note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&lt;intestazione&gt;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t-IT" sz="1400" b="0" strike="noStrike" spc="-1">
                <a:latin typeface="Times New Roman"/>
              </a:rPr>
              <a:t>&lt;data/ora&gt;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E98DEA0-AA29-4E77-B4FD-8D8988FFE5B3}" type="slidenum">
              <a:rPr lang="it-IT" sz="1400" b="0" strike="noStrike" spc="-1">
                <a:latin typeface="Times New Roman"/>
              </a:rPr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40" y="812880"/>
            <a:ext cx="7124400" cy="4008240"/>
          </a:xfrm>
          <a:prstGeom prst="rect">
            <a:avLst/>
          </a:prstGeom>
        </p:spPr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F952F12-9174-492D-9B7E-AF4F659906D1}" type="slidenum">
              <a:rPr lang="it-IT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189360" algn="r">
              <a:lnSpc>
                <a:spcPct val="100000"/>
              </a:lnSpc>
              <a:tabLst>
                <a:tab pos="0" algn="l"/>
              </a:tabLst>
            </a:pPr>
            <a:fld id="{C7630397-7EC4-4D24-91FF-DE3621E7579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10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5622840" y="6456240"/>
            <a:ext cx="4283640" cy="32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189360" algn="r">
              <a:lnSpc>
                <a:spcPct val="100000"/>
              </a:lnSpc>
              <a:tabLst>
                <a:tab pos="0" algn="l"/>
              </a:tabLst>
            </a:pPr>
            <a:fld id="{075E5D8E-052D-4485-85C8-6D1DE1F9787B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10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189360" algn="r">
              <a:lnSpc>
                <a:spcPct val="100000"/>
              </a:lnSpc>
              <a:tabLst>
                <a:tab pos="0" algn="l"/>
              </a:tabLst>
            </a:pPr>
            <a:fld id="{EA96B10F-11AF-4733-859C-3E9C817590DF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10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8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8920" y="509760"/>
            <a:ext cx="4524120" cy="2544480"/>
          </a:xfrm>
          <a:prstGeom prst="rect">
            <a:avLst/>
          </a:prstGeom>
        </p:spPr>
      </p:sp>
      <p:sp>
        <p:nvSpPr>
          <p:cNvPr id="229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6200" cy="3053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056D6B4B-6788-4F30-99DA-2A97D18C6E7F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6C23D6BE-14B4-46A5-9428-A2F0949476C8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4375" cy="2544762"/>
          </a:xfrm>
          <a:prstGeom prst="rect">
            <a:avLst/>
          </a:prstGeom>
        </p:spPr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6200" cy="3053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3F3DE7BA-692E-41F4-9107-043808BAD160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F3B6CB6B-2D3C-49DE-9F96-C754C75F6DD1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2698920" y="509760"/>
            <a:ext cx="4524120" cy="2544480"/>
          </a:xfrm>
          <a:prstGeom prst="rect">
            <a:avLst/>
          </a:prstGeom>
        </p:spPr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6200" cy="3053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132D21E1-DC91-4CE4-8108-2D247C57405F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BCB7AA4B-0773-4427-83B2-06E1248B918B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40" name="CustomShape 3"/>
          <p:cNvSpPr/>
          <p:nvPr/>
        </p:nvSpPr>
        <p:spPr>
          <a:xfrm>
            <a:off x="5622840" y="6456240"/>
            <a:ext cx="4296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E0731D9B-F896-4A8A-9B4D-110FAE05382F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41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7120" y="509760"/>
            <a:ext cx="4528080" cy="2545200"/>
          </a:xfrm>
          <a:prstGeom prst="rect">
            <a:avLst/>
          </a:prstGeom>
        </p:spPr>
      </p:sp>
      <p:sp>
        <p:nvSpPr>
          <p:cNvPr id="242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8000" cy="305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12FDB8E4-CD43-4D24-BFB5-5A9B6894628B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CBD23EA3-49AA-462C-92F9-3DFEC5ED2281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5622840" y="6456240"/>
            <a:ext cx="4296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926F09FC-5A85-41D1-92A2-799A653675FF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190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8920" y="509760"/>
            <a:ext cx="4525560" cy="2545920"/>
          </a:xfrm>
          <a:prstGeom prst="rect">
            <a:avLst/>
          </a:prstGeom>
        </p:spPr>
      </p:sp>
      <p:sp>
        <p:nvSpPr>
          <p:cNvPr id="191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8000" cy="305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7165C29A-1042-4F71-B1B0-4FDB01B93E87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94861C24-ED86-4F37-9BBD-163E5697A392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2698920" y="509760"/>
            <a:ext cx="4524120" cy="2544480"/>
          </a:xfrm>
          <a:prstGeom prst="rect">
            <a:avLst/>
          </a:prstGeom>
        </p:spPr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6200" cy="3053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37AFB652-843F-4F18-B78B-A2CEE4473A65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7BFB766D-C9B9-4FB2-B73E-30347FCADD2D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2698920" y="509760"/>
            <a:ext cx="4524120" cy="2544480"/>
          </a:xfrm>
          <a:prstGeom prst="rect">
            <a:avLst/>
          </a:prstGeom>
        </p:spPr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6200" cy="3053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5BE7C386-B220-412E-8C49-A2F44514073C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7A2F934B-2219-4EED-90A4-F4F8711F9BF9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5622840" y="6456240"/>
            <a:ext cx="4296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569D9B4F-8695-4748-9570-BD3BCFB2174E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03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8920" y="509760"/>
            <a:ext cx="4525560" cy="2545920"/>
          </a:xfrm>
          <a:prstGeom prst="rect">
            <a:avLst/>
          </a:prstGeom>
        </p:spPr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8000" cy="305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6EBCB4DF-1B25-4729-8645-ABA1CF473663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693916AE-7756-4D74-B128-83DED83AAFDD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5622840" y="6456240"/>
            <a:ext cx="4296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EAC9D5B8-E0B2-448F-A112-AE4DE0E96761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08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8920" y="509760"/>
            <a:ext cx="4525560" cy="2545920"/>
          </a:xfrm>
          <a:prstGeom prst="rect">
            <a:avLst/>
          </a:prstGeom>
        </p:spPr>
      </p:sp>
      <p:sp>
        <p:nvSpPr>
          <p:cNvPr id="209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8000" cy="305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FF51EF95-0469-4F27-8DE1-C40FBA2AA976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572D3D2C-D734-42E6-A003-A2487C92371A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5622840" y="6456240"/>
            <a:ext cx="4296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6DFFC3DA-179E-4AC0-BE4E-20C4EA290000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13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7120" y="509760"/>
            <a:ext cx="4528080" cy="2545200"/>
          </a:xfrm>
          <a:prstGeom prst="rect">
            <a:avLst/>
          </a:prstGeom>
        </p:spPr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8000" cy="305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BB853502-DA52-44E9-B7C4-6B3B3E50BD82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56DCC835-DB7B-42E0-BDF9-8C10EFF7DFA4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5622840" y="6456240"/>
            <a:ext cx="4296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195840" algn="r">
              <a:lnSpc>
                <a:spcPct val="100000"/>
              </a:lnSpc>
              <a:tabLst>
                <a:tab pos="0" algn="l"/>
              </a:tabLst>
            </a:pPr>
            <a:fld id="{C582732F-0A2F-439F-81E4-C40E5CF5F4E5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18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7120" y="509760"/>
            <a:ext cx="4528080" cy="2545200"/>
          </a:xfrm>
          <a:prstGeom prst="rect">
            <a:avLst/>
          </a:prstGeom>
        </p:spPr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8000" cy="305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22CA25EC-5720-485D-98F4-71E6544FFCB1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5622840" y="6456240"/>
            <a:ext cx="429300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DDF08A93-9A7E-4A96-9B1A-2DC849B1ED42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5622840" y="6456240"/>
            <a:ext cx="4296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1960" algn="r">
              <a:lnSpc>
                <a:spcPct val="100000"/>
              </a:lnSpc>
              <a:tabLst>
                <a:tab pos="0" algn="l"/>
              </a:tabLst>
            </a:pPr>
            <a:fld id="{6FE2EDB9-AB0F-4DF6-B2CC-A17388AD3B40}" type="slidenum">
              <a:rPr lang="it-IT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223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5963" cy="2546350"/>
          </a:xfrm>
          <a:prstGeom prst="rect">
            <a:avLst/>
          </a:prstGeom>
        </p:spPr>
      </p:sp>
      <p:sp>
        <p:nvSpPr>
          <p:cNvPr id="224" name="PlaceHolder 5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38000" cy="305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527400" y="443160"/>
            <a:ext cx="1328040" cy="123804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527400" y="2568240"/>
            <a:ext cx="6653160" cy="40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300" b="1" strike="noStrike" spc="-1">
                <a:solidFill>
                  <a:srgbClr val="404040"/>
                </a:solidFill>
                <a:latin typeface="Verdana"/>
                <a:ea typeface="Verdana"/>
              </a:rPr>
              <a:t>Distretto Rurale Giudicato di Arborea:</a:t>
            </a:r>
            <a:endParaRPr lang="it-IT" sz="2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300" b="1" strike="noStrike" spc="-1">
                <a:solidFill>
                  <a:srgbClr val="404040"/>
                </a:solidFill>
                <a:latin typeface="Verdana"/>
                <a:ea typeface="Verdana"/>
              </a:rPr>
              <a:t>Il percorso per il riconoscimento</a:t>
            </a:r>
            <a:endParaRPr lang="it-IT" sz="2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1" strike="noStrike" spc="-1">
                <a:solidFill>
                  <a:srgbClr val="7F7F7F"/>
                </a:solidFill>
                <a:latin typeface="Verdana"/>
                <a:ea typeface="Verdana"/>
              </a:rPr>
              <a:t>1° Incontro di animazione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br/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lang="it-IT" sz="1000" b="0" strike="noStrike" spc="-1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it-IT" sz="1200" b="0" i="1" strike="noStrike" spc="-1">
                <a:solidFill>
                  <a:srgbClr val="000000"/>
                </a:solidFill>
                <a:latin typeface="Verdana"/>
                <a:ea typeface="Verdana"/>
              </a:rPr>
              <a:t>Palmas Arborea 12 ottobre 2021</a:t>
            </a:r>
            <a:br/>
            <a:endParaRPr lang="it-IT" sz="1200" b="0" strike="noStrike" spc="-1">
              <a:latin typeface="Arial"/>
            </a:endParaRPr>
          </a:p>
        </p:txBody>
      </p:sp>
      <p:pic>
        <p:nvPicPr>
          <p:cNvPr id="84" name="Picture 6"/>
          <p:cNvPicPr/>
          <p:nvPr/>
        </p:nvPicPr>
        <p:blipFill>
          <a:blip r:embed="rId4"/>
          <a:stretch/>
        </p:blipFill>
        <p:spPr>
          <a:xfrm>
            <a:off x="6023880" y="443160"/>
            <a:ext cx="1613160" cy="86724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8328240" y="6165360"/>
            <a:ext cx="3883680" cy="69228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7" name="Picture 2"/>
          <p:cNvPicPr/>
          <p:nvPr/>
        </p:nvPicPr>
        <p:blipFill>
          <a:blip r:embed="rId5"/>
          <a:stretch/>
        </p:blipFill>
        <p:spPr>
          <a:xfrm>
            <a:off x="8472240" y="6453360"/>
            <a:ext cx="935640" cy="241200"/>
          </a:xfrm>
          <a:prstGeom prst="rect">
            <a:avLst/>
          </a:prstGeom>
          <a:ln>
            <a:noFill/>
          </a:ln>
        </p:spPr>
      </p:pic>
      <p:pic>
        <p:nvPicPr>
          <p:cNvPr id="88" name="Picture 11"/>
          <p:cNvPicPr/>
          <p:nvPr/>
        </p:nvPicPr>
        <p:blipFill>
          <a:blip r:embed="rId6"/>
          <a:stretch/>
        </p:blipFill>
        <p:spPr>
          <a:xfrm>
            <a:off x="9552240" y="6356520"/>
            <a:ext cx="305280" cy="36216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9858240" y="6387480"/>
            <a:ext cx="855720" cy="31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700" b="0" strike="noStrike" spc="-1">
                <a:solidFill>
                  <a:srgbClr val="000000"/>
                </a:solidFill>
                <a:latin typeface="Arial"/>
                <a:ea typeface="Verdana"/>
              </a:rPr>
              <a:t>Unione</a:t>
            </a:r>
            <a:r>
              <a:rPr lang="it-IT" sz="800" b="0" strike="noStrike" spc="-1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it-IT" sz="400" b="0" strike="noStrike" spc="-1">
                <a:solidFill>
                  <a:srgbClr val="000000"/>
                </a:solidFill>
                <a:latin typeface="Arial"/>
                <a:ea typeface="Verdana"/>
              </a:rPr>
              <a:t>dei Comuni </a:t>
            </a:r>
            <a:endParaRPr lang="it-IT" sz="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700" b="0" strike="noStrike" spc="-1">
                <a:solidFill>
                  <a:srgbClr val="000000"/>
                </a:solidFill>
                <a:latin typeface="Arial"/>
                <a:ea typeface="Verdana"/>
              </a:rPr>
              <a:t>Parte Montis</a:t>
            </a:r>
            <a:endParaRPr lang="it-IT" sz="700" b="0" strike="noStrike" spc="-1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10837440" y="6330240"/>
            <a:ext cx="1259640" cy="4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700" b="0" strike="noStrike" spc="-1">
                <a:solidFill>
                  <a:srgbClr val="000000"/>
                </a:solidFill>
                <a:latin typeface="Arial"/>
                <a:ea typeface="Verdana"/>
              </a:rPr>
              <a:t>Unione </a:t>
            </a:r>
            <a:r>
              <a:rPr lang="it-IT" sz="400" b="0" strike="noStrike" spc="-1">
                <a:solidFill>
                  <a:srgbClr val="000000"/>
                </a:solidFill>
                <a:latin typeface="Arial"/>
                <a:ea typeface="Verdana"/>
              </a:rPr>
              <a:t>dei Comuni </a:t>
            </a:r>
            <a:endParaRPr lang="it-IT" sz="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700" b="0" strike="noStrike" spc="-1">
                <a:solidFill>
                  <a:srgbClr val="000000"/>
                </a:solidFill>
                <a:latin typeface="Arial"/>
                <a:ea typeface="Verdana"/>
              </a:rPr>
              <a:t>della Bassa Valle del Tirso e del Grighine</a:t>
            </a:r>
            <a:endParaRPr lang="it-IT" sz="700" b="0" strike="noStrike" spc="-1">
              <a:latin typeface="Arial"/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8328600" y="-18720"/>
            <a:ext cx="3883320" cy="6183720"/>
          </a:xfrm>
          <a:prstGeom prst="rect">
            <a:avLst/>
          </a:prstGeom>
          <a:solidFill>
            <a:srgbClr val="ECEA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2" name="Immagine 11"/>
          <p:cNvPicPr/>
          <p:nvPr/>
        </p:nvPicPr>
        <p:blipFill>
          <a:blip r:embed="rId7"/>
          <a:srcRect l="6034" t="3485" r="7919" b="1706"/>
          <a:stretch/>
        </p:blipFill>
        <p:spPr>
          <a:xfrm>
            <a:off x="8476200" y="99360"/>
            <a:ext cx="3620880" cy="597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2135160" y="11592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Gli strumenti a disposizione </a:t>
            </a:r>
            <a:endParaRPr lang="it-IT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2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per la comunicazione, la logistica , l’organizzazione</a:t>
            </a:r>
            <a:endParaRPr lang="it-IT" sz="2200" b="0" strike="noStrike" spc="-1">
              <a:latin typeface="Arial"/>
            </a:endParaRPr>
          </a:p>
        </p:txBody>
      </p:sp>
      <p:sp>
        <p:nvSpPr>
          <p:cNvPr id="152" name="Line 2"/>
          <p:cNvSpPr/>
          <p:nvPr/>
        </p:nvSpPr>
        <p:spPr>
          <a:xfrm>
            <a:off x="2209680" y="981000"/>
            <a:ext cx="7772400" cy="144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3"/>
          <p:cNvSpPr/>
          <p:nvPr/>
        </p:nvSpPr>
        <p:spPr>
          <a:xfrm>
            <a:off x="699840" y="1264320"/>
            <a:ext cx="10458360" cy="47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404040"/>
                </a:solidFill>
                <a:latin typeface="Calibri"/>
                <a:ea typeface="Microsoft YaHei"/>
              </a:rPr>
              <a:t>Comunicazione: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404040"/>
                </a:solidFill>
                <a:latin typeface="Calibri"/>
                <a:ea typeface="Microsoft YaHei"/>
              </a:rPr>
              <a:t>Logistica: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404040"/>
                </a:solidFill>
                <a:latin typeface="Calibri"/>
                <a:ea typeface="Microsoft YaHei"/>
              </a:rPr>
              <a:t>Organizzazione: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2279520" y="18864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Regole degli incontri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5375160" y="171936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3"/>
          <p:cNvSpPr/>
          <p:nvPr/>
        </p:nvSpPr>
        <p:spPr>
          <a:xfrm>
            <a:off x="1879560" y="1693080"/>
            <a:ext cx="334044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Calendario incontri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57" name="CustomShape 4"/>
          <p:cNvSpPr/>
          <p:nvPr/>
        </p:nvSpPr>
        <p:spPr>
          <a:xfrm>
            <a:off x="6240240" y="960592"/>
            <a:ext cx="3677760" cy="20488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91960" indent="-28152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1° incontro 12/10/2021, Palmas Arborea, Unione Comuni Fenici h16</a:t>
            </a:r>
            <a:endParaRPr lang="it-IT" sz="1600" b="0" strike="noStrike" spc="-1" dirty="0">
              <a:latin typeface="Arial"/>
            </a:endParaRPr>
          </a:p>
          <a:p>
            <a:pPr marL="291960" indent="-28152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2° incontro 19/10/2021 Aula consiliare Masullas h18</a:t>
            </a:r>
          </a:p>
          <a:p>
            <a:pPr marL="291960" indent="-28152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1600" spc="-1" dirty="0">
                <a:solidFill>
                  <a:srgbClr val="000000"/>
                </a:solidFill>
                <a:latin typeface="Calibri"/>
                <a:ea typeface="Microsoft YaHei"/>
              </a:rPr>
              <a:t>3° incontro 26/10/2021 Simaxis, centro sociale h 18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it-IT" sz="1600" b="0" strike="noStrike" spc="-1" dirty="0">
              <a:latin typeface="Arial"/>
            </a:endParaRPr>
          </a:p>
        </p:txBody>
      </p:sp>
      <p:sp>
        <p:nvSpPr>
          <p:cNvPr id="158" name="CustomShape 5"/>
          <p:cNvSpPr/>
          <p:nvPr/>
        </p:nvSpPr>
        <p:spPr>
          <a:xfrm>
            <a:off x="5376960" y="278748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6"/>
          <p:cNvSpPr/>
          <p:nvPr/>
        </p:nvSpPr>
        <p:spPr>
          <a:xfrm>
            <a:off x="1881360" y="2761200"/>
            <a:ext cx="333900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Durata focus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60" name="CustomShape 7"/>
          <p:cNvSpPr/>
          <p:nvPr/>
        </p:nvSpPr>
        <p:spPr>
          <a:xfrm>
            <a:off x="5416560" y="381168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8"/>
          <p:cNvSpPr/>
          <p:nvPr/>
        </p:nvSpPr>
        <p:spPr>
          <a:xfrm>
            <a:off x="1887480" y="3782160"/>
            <a:ext cx="334044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Ora di inizio e fine focus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62" name="CustomShape 9"/>
          <p:cNvSpPr/>
          <p:nvPr/>
        </p:nvSpPr>
        <p:spPr>
          <a:xfrm>
            <a:off x="5375160" y="481500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10"/>
          <p:cNvSpPr/>
          <p:nvPr/>
        </p:nvSpPr>
        <p:spPr>
          <a:xfrm>
            <a:off x="1879560" y="4761720"/>
            <a:ext cx="334044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Sede del focus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64" name="CustomShape 11"/>
          <p:cNvSpPr/>
          <p:nvPr/>
        </p:nvSpPr>
        <p:spPr>
          <a:xfrm>
            <a:off x="5416560" y="575928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12"/>
          <p:cNvSpPr/>
          <p:nvPr/>
        </p:nvSpPr>
        <p:spPr>
          <a:xfrm>
            <a:off x="1887480" y="5714280"/>
            <a:ext cx="334044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Durata massima degli interventi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66" name="CustomShape 13"/>
          <p:cNvSpPr/>
          <p:nvPr/>
        </p:nvSpPr>
        <p:spPr>
          <a:xfrm>
            <a:off x="6163920" y="3744000"/>
            <a:ext cx="4887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15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…..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67" name="CustomShape 14"/>
          <p:cNvSpPr/>
          <p:nvPr/>
        </p:nvSpPr>
        <p:spPr>
          <a:xfrm>
            <a:off x="6163920" y="5718240"/>
            <a:ext cx="3754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15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max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68" name="CustomShape 15"/>
          <p:cNvSpPr/>
          <p:nvPr/>
        </p:nvSpPr>
        <p:spPr>
          <a:xfrm>
            <a:off x="6163920" y="2736000"/>
            <a:ext cx="51163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15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Max 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169" name="CustomShape 16"/>
          <p:cNvSpPr/>
          <p:nvPr/>
        </p:nvSpPr>
        <p:spPr>
          <a:xfrm>
            <a:off x="6163920" y="4581000"/>
            <a:ext cx="52603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15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..</a:t>
            </a:r>
            <a:endParaRPr lang="it-IT" sz="1600" b="0" strike="noStrike" spc="-1">
              <a:latin typeface="Arial"/>
            </a:endParaRPr>
          </a:p>
          <a:p>
            <a:pPr marL="285840" indent="-2815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...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70" name="Line 17"/>
          <p:cNvSpPr/>
          <p:nvPr/>
        </p:nvSpPr>
        <p:spPr>
          <a:xfrm>
            <a:off x="2209680" y="793440"/>
            <a:ext cx="7772400" cy="180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5688000" y="189252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2"/>
          <p:cNvSpPr/>
          <p:nvPr/>
        </p:nvSpPr>
        <p:spPr>
          <a:xfrm>
            <a:off x="1913760" y="1872000"/>
            <a:ext cx="334044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Report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6481440" y="1593720"/>
            <a:ext cx="4676760" cy="131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85840" indent="-28152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L’Agenzia Laore per ogni incontro predisporrà un report  che sarà anche il punto di partenza dell’incontro successivo.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5619240" y="331200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5"/>
          <p:cNvSpPr/>
          <p:nvPr/>
        </p:nvSpPr>
        <p:spPr>
          <a:xfrm>
            <a:off x="1872000" y="3226680"/>
            <a:ext cx="333900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Informazione sull’attività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76" name="CustomShape 6"/>
          <p:cNvSpPr/>
          <p:nvPr/>
        </p:nvSpPr>
        <p:spPr>
          <a:xfrm>
            <a:off x="5416560" y="483228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7"/>
          <p:cNvSpPr/>
          <p:nvPr/>
        </p:nvSpPr>
        <p:spPr>
          <a:xfrm>
            <a:off x="1887480" y="4783680"/>
            <a:ext cx="3340440" cy="373320"/>
          </a:xfrm>
          <a:prstGeom prst="roundRect">
            <a:avLst>
              <a:gd name="adj" fmla="val 16667"/>
            </a:avLst>
          </a:prstGeom>
          <a:solidFill>
            <a:srgbClr val="5A702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Altre proposte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78" name="CustomShape 8"/>
          <p:cNvSpPr/>
          <p:nvPr/>
        </p:nvSpPr>
        <p:spPr>
          <a:xfrm>
            <a:off x="6377040" y="4815000"/>
            <a:ext cx="3524760" cy="33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76120" indent="-27180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xx 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179" name="CustomShape 9"/>
          <p:cNvSpPr/>
          <p:nvPr/>
        </p:nvSpPr>
        <p:spPr>
          <a:xfrm>
            <a:off x="6377040" y="3096000"/>
            <a:ext cx="47811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…...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80" name="CustomShape 10"/>
          <p:cNvSpPr/>
          <p:nvPr/>
        </p:nvSpPr>
        <p:spPr>
          <a:xfrm>
            <a:off x="2279520" y="18864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Regole degli incontri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81" name="Line 11"/>
          <p:cNvSpPr/>
          <p:nvPr/>
        </p:nvSpPr>
        <p:spPr>
          <a:xfrm>
            <a:off x="2209680" y="793440"/>
            <a:ext cx="7772400" cy="180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1920960" y="5268960"/>
            <a:ext cx="8202960" cy="85932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2"/>
          <p:cNvSpPr/>
          <p:nvPr/>
        </p:nvSpPr>
        <p:spPr>
          <a:xfrm>
            <a:off x="2279520" y="350028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it-IT" sz="2400" b="1" strike="noStrike" spc="-1">
                <a:solidFill>
                  <a:srgbClr val="595959"/>
                </a:solidFill>
                <a:latin typeface="Calibri"/>
                <a:ea typeface="Microsoft YaHei"/>
              </a:rPr>
              <a:t>Grazie per l’attenzione</a:t>
            </a: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199520" y="4797360"/>
            <a:ext cx="9097200" cy="70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33360" indent="-32904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Supporto  ai  </a:t>
            </a:r>
            <a:r>
              <a:rPr lang="it-IT" sz="20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comitati  promotori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 e/o  ai  distretti  esistenti  nella  redazione  e/o  aggiornamento  dei Piani di Distretto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2279520" y="47628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I compiti dell’Agenzia Laore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95" name="Line 3"/>
          <p:cNvSpPr/>
          <p:nvPr/>
        </p:nvSpPr>
        <p:spPr>
          <a:xfrm>
            <a:off x="2279520" y="1196640"/>
            <a:ext cx="7772400" cy="180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4"/>
          <p:cNvSpPr/>
          <p:nvPr/>
        </p:nvSpPr>
        <p:spPr>
          <a:xfrm>
            <a:off x="1199520" y="1730520"/>
            <a:ext cx="957672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L’Agenzia regionale LAORE Sardegna è competente in relazione alle seguenti attività: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1199520" y="3645000"/>
            <a:ext cx="7772760" cy="70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33360" indent="-32904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Supporto all’</a:t>
            </a:r>
            <a:r>
              <a:rPr lang="it-IT" sz="20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Assessorato dell’Agricoltura e Riforma Agro-Pastorale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per l’istruttoria delle istanze di riconoscimento dei Distretti.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1199520" y="2637000"/>
            <a:ext cx="9092520" cy="70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33360" indent="-32904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Supporto per l’</a:t>
            </a:r>
            <a:r>
              <a:rPr lang="it-IT" sz="20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animazione territoriale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 durante le fasi di individuazione e costituzione dei Distretti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2279520" y="62064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Cosa è un distretto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2279520" y="1269720"/>
            <a:ext cx="7772400" cy="180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1055520" y="1989000"/>
            <a:ext cx="10152720" cy="158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it-IT" sz="2400" b="0" strike="noStrike" spc="-1" dirty="0">
                <a:solidFill>
                  <a:srgbClr val="595959"/>
                </a:solidFill>
                <a:latin typeface="Calibri"/>
                <a:ea typeface="Microsoft YaHei"/>
              </a:rPr>
              <a:t>Partenariato organizzato con l’obiettivo di progettare e realizzare la valorizzazione delle specificità locali, in un territorio definito, con la partecipazione attiva degli operatori locali (portatori di interesse)</a:t>
            </a:r>
            <a:endParaRPr lang="it-IT" sz="24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2279520" y="83664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Definizione di distretto rurale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03" name="Line 2"/>
          <p:cNvSpPr/>
          <p:nvPr/>
        </p:nvSpPr>
        <p:spPr>
          <a:xfrm>
            <a:off x="2279520" y="1485720"/>
            <a:ext cx="7772400" cy="144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27520" y="2205000"/>
            <a:ext cx="10080720" cy="288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it-IT" sz="2400" b="0" strike="noStrike" spc="-1">
                <a:solidFill>
                  <a:srgbClr val="595959"/>
                </a:solidFill>
                <a:latin typeface="Calibri"/>
                <a:ea typeface="Microsoft YaHei"/>
              </a:rPr>
              <a:t>Si  definiscono  distretti  rurali  i  sistemi  produttivi  locali  di  cui  all'articolo  36,  comma  1,  della  legge  5 ottobre  1991,  n.  317  (Interventi  per  l'innovazione  e  lo  sviluppo  delle  piccole  imprese),  caratterizzati  da un'identità storica e territoriale omogenea derivante dall'integrazione fra attività agricole e altre attività locali, nonché dalla  produzione  di beni o servizi di  particolare specificità, coerenti con le tradizioni  e le vocazioni naturali e territoriali.</a:t>
            </a: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199520" y="1600920"/>
            <a:ext cx="10080720" cy="373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31920" indent="-327600" algn="just">
              <a:lnSpc>
                <a:spcPct val="100000"/>
              </a:lnSpc>
              <a:spcAft>
                <a:spcPts val="601"/>
              </a:spcAft>
              <a:buClr>
                <a:srgbClr val="595959"/>
              </a:buClr>
              <a:buFont typeface="Times New Roman"/>
              <a:buAutoNum type="arabicPeriod"/>
            </a:pPr>
            <a:r>
              <a:rPr lang="it-IT" sz="26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I </a:t>
            </a:r>
            <a:r>
              <a:rPr lang="it-IT" sz="22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distretti   rurali sono   individuati   in   un   contesto   territoriale   geograficamente   definito   quando contemporaneamente:</a:t>
            </a:r>
            <a:endParaRPr lang="it-IT" sz="2200" b="0" strike="noStrike" spc="-1">
              <a:latin typeface="Arial"/>
            </a:endParaRPr>
          </a:p>
          <a:p>
            <a:pPr marL="331920" indent="-327600" algn="just">
              <a:lnSpc>
                <a:spcPct val="100000"/>
              </a:lnSpc>
              <a:spcAft>
                <a:spcPts val="601"/>
              </a:spcAft>
              <a:buClr>
                <a:srgbClr val="595959"/>
              </a:buClr>
              <a:buFont typeface="Times New Roman"/>
              <a:buAutoNum type="alphaLcParenR"/>
            </a:pPr>
            <a:r>
              <a:rPr lang="it-IT" sz="2200" b="0" strike="noStrike" spc="-1">
                <a:solidFill>
                  <a:srgbClr val="595959"/>
                </a:solidFill>
                <a:latin typeface="Calibri"/>
                <a:ea typeface="Microsoft YaHei"/>
              </a:rPr>
              <a:t>vi sia la presenza di una realtà produttiva agricola, zootecnica e silvo-pastorale dedita alle produzioni tradizionali,  in  attività  e  di  carattere  non  marginale,  attuata  in  diverse  aziende  del  territorio  di  origine;</a:t>
            </a:r>
            <a:endParaRPr lang="it-IT" sz="2200" b="0" strike="noStrike" spc="-1">
              <a:latin typeface="Arial"/>
            </a:endParaRPr>
          </a:p>
          <a:p>
            <a:pPr marL="331920" indent="-327600" algn="just">
              <a:lnSpc>
                <a:spcPct val="100000"/>
              </a:lnSpc>
              <a:spcAft>
                <a:spcPts val="601"/>
              </a:spcAft>
              <a:buClr>
                <a:srgbClr val="595959"/>
              </a:buClr>
              <a:buFont typeface="Times New Roman"/>
              <a:buAutoNum type="alphaLcParenR"/>
            </a:pPr>
            <a:r>
              <a:rPr lang="it-IT" sz="2200" b="0" strike="noStrike" spc="-1">
                <a:solidFill>
                  <a:srgbClr val="595959"/>
                </a:solidFill>
                <a:latin typeface="Calibri"/>
                <a:ea typeface="Microsoft YaHei"/>
              </a:rPr>
              <a:t>le  materie  prime  utilizzate  per  la  realizzazione  dei  prodotti  trasformati  siano  di  origine  locale;</a:t>
            </a:r>
            <a:endParaRPr lang="it-IT" sz="2200" b="0" strike="noStrike" spc="-1">
              <a:latin typeface="Arial"/>
            </a:endParaRPr>
          </a:p>
          <a:p>
            <a:pPr marL="331920" indent="-327600" algn="just">
              <a:lnSpc>
                <a:spcPct val="100000"/>
              </a:lnSpc>
              <a:spcAft>
                <a:spcPts val="601"/>
              </a:spcAft>
              <a:buClr>
                <a:srgbClr val="595959"/>
              </a:buClr>
              <a:buFont typeface="Times New Roman"/>
              <a:buAutoNum type="alphaLcParenR"/>
            </a:pPr>
            <a:r>
              <a:rPr lang="it-IT" sz="2200" b="0" strike="noStrike" spc="-1">
                <a:solidFill>
                  <a:srgbClr val="595959"/>
                </a:solidFill>
                <a:latin typeface="Calibri"/>
                <a:ea typeface="Microsoft YaHei"/>
              </a:rPr>
              <a:t>la  produzione  non  sia  limitata  a  una  sola  tipologia  di  prodotto,  né  a  un  prodotto  singolo, salvo  che  si dimostri la presenza di iniziative imprenditoriali atte a colmare tale mancanza nel breve periodo.</a:t>
            </a:r>
            <a:endParaRPr lang="it-IT" sz="2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2279520" y="47628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Requisiti per l'individuazione dei distretti rurali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07" name="Line 3"/>
          <p:cNvSpPr/>
          <p:nvPr/>
        </p:nvSpPr>
        <p:spPr>
          <a:xfrm>
            <a:off x="2279520" y="1052640"/>
            <a:ext cx="7772400" cy="144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127520" y="1611720"/>
            <a:ext cx="10152720" cy="40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lang="it-IT" sz="22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Costituiscono ulteriori elementi identificativi dei distretti, se sussistenti:</a:t>
            </a:r>
            <a:endParaRPr lang="it-IT" sz="2200" b="0" strike="noStrike" spc="-1">
              <a:latin typeface="Arial"/>
            </a:endParaRPr>
          </a:p>
          <a:p>
            <a:pPr marL="331920" indent="-327600" algn="just">
              <a:lnSpc>
                <a:spcPct val="100000"/>
              </a:lnSpc>
              <a:spcAft>
                <a:spcPts val="601"/>
              </a:spcAft>
              <a:buClr>
                <a:srgbClr val="595959"/>
              </a:buClr>
              <a:buFont typeface="Times New Roman"/>
              <a:buAutoNum type="alphaLcParenR"/>
            </a:pPr>
            <a:r>
              <a:rPr lang="it-IT" sz="2200" b="0" strike="noStrike" spc="-1">
                <a:solidFill>
                  <a:srgbClr val="595959"/>
                </a:solidFill>
                <a:latin typeface="Calibri"/>
                <a:ea typeface="Microsoft YaHei"/>
              </a:rPr>
              <a:t>la  presenza,  tra  gli  abitanti  del  territorio,  della  memoria  storica  dei  prodotti  alimentari  in  questione, rintracciabile  nell'utilizzo  culinario  della  ristorazione  locale,  secondo  ricette  locali  e  tradizionali,  e  di rapporti  di  scambio,  cessione,  ricerca  dei  prodotti  in  questione  all'interno  della  comunità  locale;</a:t>
            </a:r>
            <a:endParaRPr lang="it-IT" sz="2200" b="0" strike="noStrike" spc="-1">
              <a:latin typeface="Arial"/>
            </a:endParaRPr>
          </a:p>
          <a:p>
            <a:pPr marL="331920" indent="-327600" algn="just">
              <a:lnSpc>
                <a:spcPct val="100000"/>
              </a:lnSpc>
              <a:spcAft>
                <a:spcPts val="601"/>
              </a:spcAft>
              <a:buClr>
                <a:srgbClr val="595959"/>
              </a:buClr>
              <a:buFont typeface="Times New Roman"/>
              <a:buAutoNum type="alphaLcParenR"/>
            </a:pPr>
            <a:r>
              <a:rPr lang="it-IT" sz="2200" b="0" strike="noStrike" spc="-1">
                <a:solidFill>
                  <a:srgbClr val="595959"/>
                </a:solidFill>
                <a:latin typeface="Calibri"/>
                <a:ea typeface="Microsoft YaHei"/>
              </a:rPr>
              <a:t>la  presenza  di  attività  artigianali  di  trasformazione  e/o  manipolazione  alimentare  e/o  di  altro  tipo, strettamente    collegate    alle    produzioni    del    distretto    rurale    nonché    alle    tradizioni    locali;</a:t>
            </a:r>
            <a:endParaRPr lang="it-IT" sz="2200" b="0" strike="noStrike" spc="-1">
              <a:latin typeface="Arial"/>
            </a:endParaRPr>
          </a:p>
          <a:p>
            <a:pPr marL="331920" indent="-327600" algn="just">
              <a:lnSpc>
                <a:spcPct val="100000"/>
              </a:lnSpc>
              <a:spcAft>
                <a:spcPts val="601"/>
              </a:spcAft>
              <a:buClr>
                <a:srgbClr val="595959"/>
              </a:buClr>
              <a:buFont typeface="Times New Roman"/>
              <a:buAutoNum type="alphaLcParenR"/>
            </a:pPr>
            <a:r>
              <a:rPr lang="it-IT" sz="2200" b="0" strike="noStrike" spc="-1">
                <a:solidFill>
                  <a:srgbClr val="595959"/>
                </a:solidFill>
                <a:latin typeface="Calibri"/>
                <a:ea typeface="Microsoft YaHei"/>
              </a:rPr>
              <a:t>la  presenza  di  attività  di  ricezione  turistica  e  di  imprese  di  ristorazione  di  qualsiasi  dimensione  che dimostrino l'utilizzo o la disponibilità concreta a utilizzare i prodotti distrettuali.</a:t>
            </a:r>
            <a:endParaRPr lang="it-IT" sz="2200" b="0" strike="noStrike" spc="-1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2279520" y="47628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Requisiti per l'individuazione dei distretti rurali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10" name="Line 3"/>
          <p:cNvSpPr/>
          <p:nvPr/>
        </p:nvSpPr>
        <p:spPr>
          <a:xfrm>
            <a:off x="2279520" y="1052640"/>
            <a:ext cx="7772400" cy="144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591160" y="1433520"/>
            <a:ext cx="4604040" cy="64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Analisi di contesto</a:t>
            </a:r>
            <a:endParaRPr lang="it-IT" sz="1800" b="0" strike="noStrike" spc="-1">
              <a:latin typeface="Arial"/>
            </a:endParaRPr>
          </a:p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Analisi SWOT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2279520" y="47628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Cose da fare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1895400" y="1620720"/>
            <a:ext cx="237204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Individuare il territorio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4329000" y="167940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5"/>
          <p:cNvSpPr/>
          <p:nvPr/>
        </p:nvSpPr>
        <p:spPr>
          <a:xfrm>
            <a:off x="5591160" y="2492280"/>
            <a:ext cx="4604040" cy="64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Soggetti partecipanti</a:t>
            </a:r>
            <a:endParaRPr lang="it-IT" sz="1800" b="0" strike="noStrike" spc="-1">
              <a:latin typeface="Arial"/>
            </a:endParaRPr>
          </a:p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Soggetti da coinvolgere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16" name="CustomShape 6"/>
          <p:cNvSpPr/>
          <p:nvPr/>
        </p:nvSpPr>
        <p:spPr>
          <a:xfrm>
            <a:off x="1895400" y="2495520"/>
            <a:ext cx="2372040" cy="64152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Individuare i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portatori di interesse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17" name="CustomShape 7"/>
          <p:cNvSpPr/>
          <p:nvPr/>
        </p:nvSpPr>
        <p:spPr>
          <a:xfrm>
            <a:off x="4329000" y="269064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8"/>
          <p:cNvSpPr/>
          <p:nvPr/>
        </p:nvSpPr>
        <p:spPr>
          <a:xfrm>
            <a:off x="1879560" y="3710160"/>
            <a:ext cx="237204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Definire gli obiettivi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19" name="CustomShape 9"/>
          <p:cNvSpPr/>
          <p:nvPr/>
        </p:nvSpPr>
        <p:spPr>
          <a:xfrm>
            <a:off x="4313160" y="376704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10"/>
          <p:cNvSpPr/>
          <p:nvPr/>
        </p:nvSpPr>
        <p:spPr>
          <a:xfrm>
            <a:off x="5591160" y="3500280"/>
            <a:ext cx="4617000" cy="91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Analisi dei problemi </a:t>
            </a:r>
            <a:endParaRPr lang="it-IT" sz="1800" b="0" strike="noStrike" spc="-1">
              <a:latin typeface="Arial"/>
            </a:endParaRPr>
          </a:p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Albero dei problemi</a:t>
            </a:r>
            <a:endParaRPr lang="it-IT" sz="1800" b="0" strike="noStrike" spc="-1">
              <a:latin typeface="Arial"/>
            </a:endParaRPr>
          </a:p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Albero degli obiettivi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1" name="CustomShape 11"/>
          <p:cNvSpPr/>
          <p:nvPr/>
        </p:nvSpPr>
        <p:spPr>
          <a:xfrm>
            <a:off x="1871640" y="4511520"/>
            <a:ext cx="2372040" cy="64152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Definire e condividere</a:t>
            </a:r>
            <a:endParaRPr lang="it-IT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la strategia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2" name="CustomShape 12"/>
          <p:cNvSpPr/>
          <p:nvPr/>
        </p:nvSpPr>
        <p:spPr>
          <a:xfrm>
            <a:off x="4305240" y="470844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13"/>
          <p:cNvSpPr/>
          <p:nvPr/>
        </p:nvSpPr>
        <p:spPr>
          <a:xfrm>
            <a:off x="5591160" y="4653000"/>
            <a:ext cx="460404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74680" indent="-27036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Piano di distretto (progetto)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4" name="CustomShape 14"/>
          <p:cNvSpPr/>
          <p:nvPr/>
        </p:nvSpPr>
        <p:spPr>
          <a:xfrm>
            <a:off x="1873080" y="5532480"/>
            <a:ext cx="2372040" cy="91584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Definire l’organizzazione e la governance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5" name="CustomShape 15"/>
          <p:cNvSpPr/>
          <p:nvPr/>
        </p:nvSpPr>
        <p:spPr>
          <a:xfrm>
            <a:off x="4307040" y="586728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16"/>
          <p:cNvSpPr/>
          <p:nvPr/>
        </p:nvSpPr>
        <p:spPr>
          <a:xfrm>
            <a:off x="5591160" y="5516640"/>
            <a:ext cx="4604040" cy="91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Organizzazione dei portatori di interesse </a:t>
            </a:r>
            <a:endParaRPr lang="it-IT" sz="1800" b="0" strike="noStrike" spc="-1">
              <a:latin typeface="Arial"/>
            </a:endParaRPr>
          </a:p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Statuto</a:t>
            </a:r>
            <a:endParaRPr lang="it-IT" sz="1800" b="0" strike="noStrike" spc="-1">
              <a:latin typeface="Arial"/>
            </a:endParaRPr>
          </a:p>
          <a:p>
            <a:pPr marL="274680" indent="-270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Regolamento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7" name="Line 17"/>
          <p:cNvSpPr/>
          <p:nvPr/>
        </p:nvSpPr>
        <p:spPr>
          <a:xfrm>
            <a:off x="2279520" y="1196640"/>
            <a:ext cx="7772400" cy="180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2279520" y="47628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L’animazione territoriale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5448240" y="1498680"/>
            <a:ext cx="4604040" cy="64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68200" indent="-263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Il percorso,   l’obiettivo di valorizzazione, le regole dei focus, gli strumenti a disposizione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884240" y="1625760"/>
            <a:ext cx="272772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1° incontro 12 Aprile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4724280" y="168444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Line 5"/>
          <p:cNvSpPr/>
          <p:nvPr/>
        </p:nvSpPr>
        <p:spPr>
          <a:xfrm>
            <a:off x="2279520" y="1196640"/>
            <a:ext cx="7772400" cy="180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6"/>
          <p:cNvSpPr/>
          <p:nvPr/>
        </p:nvSpPr>
        <p:spPr>
          <a:xfrm>
            <a:off x="5448240" y="2349360"/>
            <a:ext cx="4604040" cy="64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68200" indent="-263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I portatori di interesse: quelli presenti e quelli mancanti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4" name="CustomShape 7"/>
          <p:cNvSpPr/>
          <p:nvPr/>
        </p:nvSpPr>
        <p:spPr>
          <a:xfrm>
            <a:off x="1884240" y="2430360"/>
            <a:ext cx="272772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2° incontro 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5" name="CustomShape 8"/>
          <p:cNvSpPr/>
          <p:nvPr/>
        </p:nvSpPr>
        <p:spPr>
          <a:xfrm>
            <a:off x="4713120" y="248904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9"/>
          <p:cNvSpPr/>
          <p:nvPr/>
        </p:nvSpPr>
        <p:spPr>
          <a:xfrm>
            <a:off x="5448240" y="4140360"/>
            <a:ext cx="464076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68200" indent="-26388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Analisi swot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7" name="CustomShape 10"/>
          <p:cNvSpPr/>
          <p:nvPr/>
        </p:nvSpPr>
        <p:spPr>
          <a:xfrm>
            <a:off x="1884240" y="4140360"/>
            <a:ext cx="272772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4° incontro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8" name="CustomShape 11"/>
          <p:cNvSpPr/>
          <p:nvPr/>
        </p:nvSpPr>
        <p:spPr>
          <a:xfrm>
            <a:off x="4713120" y="419904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12"/>
          <p:cNvSpPr/>
          <p:nvPr/>
        </p:nvSpPr>
        <p:spPr>
          <a:xfrm>
            <a:off x="5448240" y="4869000"/>
            <a:ext cx="4604040" cy="64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68200" indent="-263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Condivisione delle scelte, la scheda aziendale, condivisione degli obiettivi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40" name="CustomShape 13"/>
          <p:cNvSpPr/>
          <p:nvPr/>
        </p:nvSpPr>
        <p:spPr>
          <a:xfrm>
            <a:off x="1884240" y="4997520"/>
            <a:ext cx="272772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5° incontro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41" name="CustomShape 14"/>
          <p:cNvSpPr/>
          <p:nvPr/>
        </p:nvSpPr>
        <p:spPr>
          <a:xfrm>
            <a:off x="4764240" y="505620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15"/>
          <p:cNvSpPr/>
          <p:nvPr/>
        </p:nvSpPr>
        <p:spPr>
          <a:xfrm>
            <a:off x="5448240" y="3300480"/>
            <a:ext cx="464688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68200" indent="-263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Rilevazione dei fabbisogni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43" name="CustomShape 16"/>
          <p:cNvSpPr/>
          <p:nvPr/>
        </p:nvSpPr>
        <p:spPr>
          <a:xfrm>
            <a:off x="1884240" y="3284640"/>
            <a:ext cx="272772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3° incontro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44" name="CustomShape 17"/>
          <p:cNvSpPr/>
          <p:nvPr/>
        </p:nvSpPr>
        <p:spPr>
          <a:xfrm>
            <a:off x="4751280" y="334332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18"/>
          <p:cNvSpPr/>
          <p:nvPr/>
        </p:nvSpPr>
        <p:spPr>
          <a:xfrm>
            <a:off x="1884240" y="5870520"/>
            <a:ext cx="2727720" cy="3672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  <a:ea typeface="Microsoft YaHei"/>
              </a:rPr>
              <a:t>6° incontro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46" name="CustomShape 19"/>
          <p:cNvSpPr/>
          <p:nvPr/>
        </p:nvSpPr>
        <p:spPr>
          <a:xfrm>
            <a:off x="4764240" y="5929200"/>
            <a:ext cx="282960" cy="26568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7F7F7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20"/>
          <p:cNvSpPr/>
          <p:nvPr/>
        </p:nvSpPr>
        <p:spPr>
          <a:xfrm>
            <a:off x="5448240" y="5732640"/>
            <a:ext cx="4640760" cy="64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68200" indent="-2638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Presentazione e condivisione del fascicolo di progetto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Effect">
                      <p:stCondLst>
                        <p:cond delay="indefinite"/>
                      </p:stCondLst>
                      <p:childTnLst>
                        <p:par>
                          <p:cTn id="1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Effect">
                      <p:stCondLst>
                        <p:cond delay="indefinite"/>
                      </p:stCondLst>
                      <p:childTnLst>
                        <p:par>
                          <p:cTn id="2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Effect">
                      <p:stCondLst>
                        <p:cond delay="indefinite"/>
                      </p:stCondLst>
                      <p:childTnLst>
                        <p:par>
                          <p:cTn id="3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Effect">
                      <p:stCondLst>
                        <p:cond delay="indefinite"/>
                      </p:stCondLst>
                      <p:childTnLst>
                        <p:par>
                          <p:cTn id="5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279520" y="189000"/>
            <a:ext cx="7768080" cy="71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strike="noStrike" spc="-1">
                <a:solidFill>
                  <a:srgbClr val="404040"/>
                </a:solidFill>
                <a:latin typeface="Calibri"/>
                <a:ea typeface="Microsoft YaHei"/>
              </a:rPr>
              <a:t>Quali specificità locali si vogliono valorizzare  - 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49" name="Line 2"/>
          <p:cNvSpPr/>
          <p:nvPr/>
        </p:nvSpPr>
        <p:spPr>
          <a:xfrm>
            <a:off x="2209680" y="793440"/>
            <a:ext cx="7772400" cy="1800"/>
          </a:xfrm>
          <a:prstGeom prst="line">
            <a:avLst/>
          </a:prstGeom>
          <a:ln w="9360">
            <a:solidFill>
              <a:srgbClr val="40404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3"/>
          <p:cNvSpPr/>
          <p:nvPr/>
        </p:nvSpPr>
        <p:spPr>
          <a:xfrm>
            <a:off x="720360" y="969480"/>
            <a:ext cx="10508760" cy="128328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Comune di Villaurbana, Pane Vino Olio Formaggio. Valorizzare il </a:t>
            </a:r>
            <a:r>
              <a:rPr lang="it-I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Civraxiu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Pani </a:t>
            </a:r>
            <a:r>
              <a:rPr lang="it-I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Pintau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Pane con lievito madre e grano senatore Cappelli.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Vino DOC Campidano di Terralba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Semidano</a:t>
            </a: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di Mogoro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Vernaccia (Solarussa)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Formaggi. Ci son diversi caseifici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it-IT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Coop Pescatori Santa Giusta: Valorizzare la Bottarga, Cefali, 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Granchi femmina e il pescato locale in generale delle lagune di Santa Giusta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it-IT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Simala: settore dell’allevamento in purezza bovino Limousine in biologico</a:t>
            </a:r>
          </a:p>
          <a:p>
            <a:pPr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Grano cappelli in biologico. Leguminose. Ceci</a:t>
            </a:r>
          </a:p>
          <a:p>
            <a:pPr>
              <a:lnSpc>
                <a:spcPct val="100000"/>
              </a:lnSpc>
            </a:pPr>
            <a:endParaRPr lang="it-IT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Carciofi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Agrumi</a:t>
            </a:r>
            <a:endParaRPr lang="it-IT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it-IT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Miele e prodotti dell’apicoltura (certificato biologico)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Tappeto di Mogoro (tessitura). Coop su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Trobaxiu</a:t>
            </a:r>
            <a:endParaRPr lang="it-IT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Valorizzazione della lana di pecora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Comparto risicolo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Lavorazione 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artistica e artigianale del legno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Artigianato della ceramica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Lavorazione della canna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Turismo esperienziale legato al territorio e alle imprese locali. Turismo culturale accessibile e sostenibile.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Birrificio artigianale.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Agricoltura sostenibile e sociale. Agroecologia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Lavorazione artigianale e artistica del ferro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Lavorazione del giunco (e tradizione di costruzione de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is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fassonis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Agroambiente. Produzione di Moringa oleifera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Produzione dolciaria: anicini Uresi (Uras)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Turismo archeologico.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Cuccurada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, Bau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Mendula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, Sa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Domu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Beccia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Pidighi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Othoca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, Santu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Miali</a:t>
            </a:r>
            <a:endParaRPr lang="it-IT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Centri storici e aspetto architettonico.</a:t>
            </a:r>
            <a:endParaRPr lang="it-IT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Beni cult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urali. Gonnostramatza: Museo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Turcus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 e </a:t>
            </a:r>
            <a:r>
              <a:rPr lang="it-IT" spc="-1" dirty="0" err="1">
                <a:solidFill>
                  <a:srgbClr val="000000"/>
                </a:solidFill>
                <a:latin typeface="Arial"/>
                <a:ea typeface="DejaVu Sans"/>
              </a:rPr>
              <a:t>Morus</a:t>
            </a:r>
            <a:r>
              <a:rPr lang="it-IT" spc="-1" dirty="0">
                <a:solidFill>
                  <a:srgbClr val="000000"/>
                </a:solidFill>
                <a:latin typeface="Arial"/>
                <a:ea typeface="DejaVu Sans"/>
              </a:rPr>
              <a:t>. Sistema museale e rete con musei di altri comuni e chiese e monumenti. Masullas, tre musei. Pompu museo, Mogoro fiera.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Salumi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it-IT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962</Words>
  <Application>Microsoft Office PowerPoint</Application>
  <PresentationFormat>Widescreen</PresentationFormat>
  <Paragraphs>180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Verdana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Microsoft Office User</dc:creator>
  <dc:description/>
  <cp:lastModifiedBy>NOTEBOOK</cp:lastModifiedBy>
  <cp:revision>139</cp:revision>
  <dcterms:created xsi:type="dcterms:W3CDTF">2021-04-11T07:48:21Z</dcterms:created>
  <dcterms:modified xsi:type="dcterms:W3CDTF">2021-10-12T16:21:59Z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Personalizzato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